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</p:sldMasterIdLst>
  <p:notesMasterIdLst>
    <p:notesMasterId r:id="rId8"/>
  </p:notesMasterIdLst>
  <p:handoutMasterIdLst>
    <p:handoutMasterId r:id="rId9"/>
  </p:handoutMasterIdLst>
  <p:sldIdLst>
    <p:sldId id="259" r:id="rId2"/>
    <p:sldId id="261" r:id="rId3"/>
    <p:sldId id="283" r:id="rId4"/>
    <p:sldId id="281" r:id="rId5"/>
    <p:sldId id="295" r:id="rId6"/>
    <p:sldId id="28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E23C"/>
    <a:srgbClr val="FFFF00"/>
    <a:srgbClr val="5F933C"/>
    <a:srgbClr val="75CFE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55" autoAdjust="0"/>
    <p:restoredTop sz="51708" autoAdjust="0"/>
  </p:normalViewPr>
  <p:slideViewPr>
    <p:cSldViewPr snapToGrid="0">
      <p:cViewPr varScale="1">
        <p:scale>
          <a:sx n="37" d="100"/>
          <a:sy n="37" d="100"/>
        </p:scale>
        <p:origin x="1877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101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2323" y="328557"/>
            <a:ext cx="4663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SESSION 5: MOVING TOWARDS EAFM</a:t>
            </a:r>
            <a:endParaRPr lang="en-GB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194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681A0-1B96-454B-9ACF-924129A9E490}" type="datetimeFigureOut">
              <a:rPr lang="en-GB" smtClean="0"/>
              <a:t>05/01/2020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B0435-A58D-4B6F-B848-F1922E60B8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9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cs typeface="Arial" panose="020B0604020202020204" pitchFamily="34" charset="0"/>
              </a:rPr>
              <a:t>The session has 3 objectives; </a:t>
            </a:r>
          </a:p>
          <a:p>
            <a:pPr eaLnBrk="1" hangingPunct="1"/>
            <a:r>
              <a:rPr lang="en-US" altLang="en-US" dirty="0" smtClean="0">
                <a:cs typeface="Arial" panose="020B0604020202020204" pitchFamily="34" charset="0"/>
              </a:rPr>
              <a:t>The selected case study experience relates to 1st objective and to guide the 2</a:t>
            </a:r>
            <a:r>
              <a:rPr lang="en-US" altLang="en-US" baseline="30000" dirty="0" smtClean="0">
                <a:cs typeface="Arial" panose="020B0604020202020204" pitchFamily="34" charset="0"/>
              </a:rPr>
              <a:t>nd</a:t>
            </a:r>
            <a:r>
              <a:rPr lang="en-US" altLang="en-US" dirty="0" smtClean="0">
                <a:cs typeface="Arial" panose="020B0604020202020204" pitchFamily="34" charset="0"/>
              </a:rPr>
              <a:t> and 3</a:t>
            </a:r>
            <a:r>
              <a:rPr lang="en-US" altLang="en-US" baseline="30000" dirty="0" smtClean="0">
                <a:cs typeface="Arial" panose="020B0604020202020204" pitchFamily="34" charset="0"/>
              </a:rPr>
              <a:t>rd</a:t>
            </a:r>
            <a:r>
              <a:rPr lang="en-US" altLang="en-US" dirty="0" smtClean="0">
                <a:cs typeface="Arial" panose="020B0604020202020204" pitchFamily="34" charset="0"/>
              </a:rPr>
              <a:t> objectives.</a:t>
            </a:r>
          </a:p>
          <a:p>
            <a:pPr eaLnBrk="1" hangingPunct="1"/>
            <a:r>
              <a:rPr lang="en-US" altLang="en-US" dirty="0" smtClean="0">
                <a:cs typeface="Arial" panose="020B0604020202020204" pitchFamily="34" charset="0"/>
              </a:rPr>
              <a:t>Objectives 2&amp;3 are addressed through activities 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31833B-3F0A-497E-8B7F-931F70449894}" type="slidenum">
              <a:rPr lang="en-US" altLang="en-US" smtClean="0">
                <a:latin typeface="Calibri" panose="020F0502020204030204" pitchFamily="34" charset="0"/>
              </a:rPr>
              <a:pPr/>
              <a:t>2</a:t>
            </a:fld>
            <a:endParaRPr lang="en-US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674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Note to trainer: use the selected</a:t>
            </a:r>
            <a:r>
              <a:rPr lang="en-GB" baseline="0" dirty="0" smtClean="0"/>
              <a:t> case study PowerPoint presentation.</a:t>
            </a:r>
          </a:p>
          <a:p>
            <a:r>
              <a:rPr lang="en-GB" baseline="0" dirty="0" smtClean="0"/>
              <a:t>Keep the last 3 activity slides.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0435-A58D-4B6F-B848-F1922E60B89F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766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table groups participants discuss lessons from the case study which could apply to their country fisheries; trainer elicits an example from each table 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plenary.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activity helps make the case study meaningful to participants; they immediately have to relate the case study example to their own country fisheries.</a:t>
            </a:r>
            <a:endParaRPr lang="en-US" altLang="en-US" dirty="0" smtClean="0">
              <a:latin typeface="Myriad Pro" pitchFamily="34" charset="0"/>
              <a:ea typeface="Myriad Pro" pitchFamily="34" charset="0"/>
              <a:cs typeface="Myriad Pro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0435-A58D-4B6F-B848-F1922E60B89F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776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>
                <a:latin typeface="Myriad Pro" pitchFamily="34" charset="0"/>
              </a:rPr>
              <a:t>See Session Plan for details. 1. For 10 minutes, participants work </a:t>
            </a:r>
            <a:r>
              <a:rPr lang="en-AU" altLang="en-US" dirty="0" smtClean="0">
                <a:latin typeface="Myriad Pro" pitchFamily="34" charset="0"/>
              </a:rPr>
              <a:t>as a group to establish their score for their allotted principle.</a:t>
            </a:r>
            <a:endParaRPr lang="en-GB" altLang="en-US" dirty="0" smtClean="0">
              <a:latin typeface="Myriad Pro" pitchFamily="34" charset="0"/>
            </a:endParaRPr>
          </a:p>
          <a:p>
            <a:r>
              <a:rPr lang="en-US" altLang="en-US" dirty="0" smtClean="0">
                <a:latin typeface="Myriad Pro" pitchFamily="34" charset="0"/>
              </a:rPr>
              <a:t>2. </a:t>
            </a:r>
            <a:r>
              <a:rPr lang="en-US" altLang="en-US" dirty="0" smtClean="0">
                <a:latin typeface="Myriad Pro" pitchFamily="34" charset="0"/>
                <a:ea typeface="Myriad Pro" pitchFamily="34" charset="0"/>
                <a:cs typeface="Myriad Pro" pitchFamily="34" charset="0"/>
              </a:rPr>
              <a:t>Using the lines set out on the floor, one representative for each principle paces out their score while holding the card. </a:t>
            </a:r>
          </a:p>
          <a:p>
            <a:r>
              <a:rPr lang="en-US" altLang="en-US" dirty="0" smtClean="0">
                <a:latin typeface="Myriad Pro" pitchFamily="34" charset="0"/>
                <a:ea typeface="Myriad Pro" pitchFamily="34" charset="0"/>
                <a:cs typeface="Myriad Pro" pitchFamily="34" charset="0"/>
              </a:rPr>
              <a:t>The purpose</a:t>
            </a:r>
            <a:r>
              <a:rPr lang="en-US" altLang="en-US" baseline="0" dirty="0" smtClean="0">
                <a:latin typeface="Myriad Pro" pitchFamily="34" charset="0"/>
                <a:ea typeface="Myriad Pro" pitchFamily="34" charset="0"/>
                <a:cs typeface="Myriad Pro" pitchFamily="34" charset="0"/>
              </a:rPr>
              <a:t> of this activity is for the whole group to get a sense of how each participant country is performing in relation to each of the 7 EAFm principles. Trainer can elicit comments/ thoughts from the group.</a:t>
            </a:r>
            <a:endParaRPr lang="en-US" altLang="en-US" dirty="0" smtClean="0">
              <a:latin typeface="Myriad Pro" pitchFamily="34" charset="0"/>
              <a:ea typeface="Myriad Pro" pitchFamily="34" charset="0"/>
              <a:cs typeface="Myriad Pro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0435-A58D-4B6F-B848-F1922E60B89F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375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1. Participants share initial ideas with neighbour (in pairs) </a:t>
            </a:r>
            <a:endParaRPr lang="en-GB" altLang="en-US" dirty="0" smtClean="0"/>
          </a:p>
          <a:p>
            <a:r>
              <a:rPr lang="en-US" altLang="en-US" dirty="0" smtClean="0"/>
              <a:t>2. As a group, identify and write 2-3 constraints (challenges) THEIR COUNTRY might face in trying to move towards EAFm (refer to output from activity 1). </a:t>
            </a:r>
            <a:r>
              <a:rPr lang="en-US" altLang="en-US" i="1" dirty="0" smtClean="0"/>
              <a:t>Write only 1 challenge per card, on e.g. green cards.  </a:t>
            </a:r>
            <a:endParaRPr lang="en-GB" altLang="en-US" dirty="0" smtClean="0"/>
          </a:p>
          <a:p>
            <a:r>
              <a:rPr lang="en-US" altLang="en-US" dirty="0" smtClean="0"/>
              <a:t>3. Get same groups to identify opportunities</a:t>
            </a:r>
            <a:r>
              <a:rPr lang="en-US" altLang="en-US" i="1" dirty="0" smtClean="0"/>
              <a:t> (write these on different colour cards, e.g. yellow).</a:t>
            </a:r>
            <a:r>
              <a:rPr lang="en-US" altLang="en-US" dirty="0" smtClean="0"/>
              <a:t> A challenge in one country may be an existing opportunity in another.  </a:t>
            </a:r>
            <a:endParaRPr lang="en-GB" altLang="en-US" dirty="0" smtClean="0"/>
          </a:p>
          <a:p>
            <a:r>
              <a:rPr lang="en-US" altLang="en-US" dirty="0" smtClean="0"/>
              <a:t>4. Get all groups to walk to back of the room and place constraints and opportunity cards on the floor (directly on the floor, or on 2 differently-labelled flipcharts).</a:t>
            </a:r>
            <a:endParaRPr lang="en-GB" altLang="en-US" dirty="0" smtClean="0"/>
          </a:p>
          <a:p>
            <a:r>
              <a:rPr lang="en-US" altLang="en-US" dirty="0" smtClean="0"/>
              <a:t>5. Trainer groups cards (on floor, with all participants helping) and facilitates a brief discussion. Ask participants to match opportunity cards to challenges cards if possible. Have brief discussion about overcoming challenges- elicit ideas from participants (linking to local/country continuum table produced earlier on flipchart, as well as threats and issues from day 1). </a:t>
            </a:r>
          </a:p>
          <a:p>
            <a:r>
              <a:rPr lang="en-US" altLang="en-US" dirty="0" smtClean="0"/>
              <a:t>After the activity, trainer sorts cards and keeps outputs for days 3 and 4 (see session plan).</a:t>
            </a:r>
            <a:endParaRPr lang="en-GB" altLang="en-US" dirty="0" smtClean="0"/>
          </a:p>
          <a:p>
            <a:r>
              <a:rPr lang="en-GB" altLang="en-US" dirty="0" smtClean="0"/>
              <a:t>Possible challenges for countries moving to EAFm: lack of funding; lack of government structures; lack of government support; corruption; short term government posts (i.e. reflect short term perspective only); misconception about management structures needed; decentralisation means responsibility is passed on; weakness of fisher associations/ groups; hierarchical social structure (i.e. does not favour stakeholder participation)…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0435-A58D-4B6F-B848-F1922E60B89F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405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A64942CA-A481-4726-8904-AA0C8FE001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81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A64942CA-A481-4726-8904-AA0C8FE001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45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A64942CA-A481-4726-8904-AA0C8FE001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689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275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061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890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0382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799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368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372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10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54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087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22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88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2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102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593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24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488551"/>
            <a:ext cx="7886700" cy="753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31719"/>
            <a:ext cx="7886700" cy="3845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400146"/>
            <a:ext cx="9144000" cy="487298"/>
            <a:chOff x="-1" y="5279487"/>
            <a:chExt cx="12285134" cy="487298"/>
          </a:xfrm>
        </p:grpSpPr>
        <p:sp>
          <p:nvSpPr>
            <p:cNvPr id="9" name="Pentagon 8"/>
            <p:cNvSpPr/>
            <p:nvPr userDrawn="1"/>
          </p:nvSpPr>
          <p:spPr>
            <a:xfrm>
              <a:off x="-1" y="5279491"/>
              <a:ext cx="9398724" cy="440267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grpSp>
          <p:nvGrpSpPr>
            <p:cNvPr id="10" name="Group 5"/>
            <p:cNvGrpSpPr>
              <a:grpSpLocks/>
            </p:cNvGrpSpPr>
            <p:nvPr userDrawn="1"/>
          </p:nvGrpSpPr>
          <p:grpSpPr bwMode="auto">
            <a:xfrm>
              <a:off x="51903" y="5279487"/>
              <a:ext cx="12233230" cy="487298"/>
              <a:chOff x="92851" y="6406760"/>
              <a:chExt cx="12233539" cy="486008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92851" y="6406760"/>
                <a:ext cx="12233539" cy="486008"/>
              </a:xfrm>
              <a:prstGeom prst="rect">
                <a:avLst/>
              </a:prstGeom>
              <a:solidFill>
                <a:srgbClr val="FFD01B">
                  <a:alpha val="5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16D934"/>
                  </a:solidFill>
                  <a:latin typeface="Myriad Pro" pitchFamily="34" charset="0"/>
                </a:endParaRPr>
              </a:p>
            </p:txBody>
          </p:sp>
          <p:sp>
            <p:nvSpPr>
              <p:cNvPr id="12" name="Subtitle 2"/>
              <p:cNvSpPr txBox="1">
                <a:spLocks/>
              </p:cNvSpPr>
              <p:nvPr/>
            </p:nvSpPr>
            <p:spPr bwMode="auto">
              <a:xfrm>
                <a:off x="92851" y="6502629"/>
                <a:ext cx="9025009" cy="37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US" altLang="en-US" sz="1600" b="1" kern="1200" dirty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rPr>
                  <a:t>5</a:t>
                </a:r>
                <a:r>
                  <a:rPr lang="en-US" altLang="en-US" sz="1600" b="1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Arial" panose="020B0604020202020204" pitchFamily="34" charset="0"/>
                  </a:rPr>
                  <a:t>. Moving towards EAFm</a:t>
                </a:r>
              </a:p>
              <a:p>
                <a:pPr algn="l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endParaRPr lang="en-US" altLang="en-US" sz="1600" b="1" dirty="0">
                  <a:latin typeface="+mn-lt"/>
                </a:endParaRPr>
              </a:p>
            </p:txBody>
          </p:sp>
        </p:grpSp>
      </p:grp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121131" y="6449218"/>
            <a:ext cx="862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A9B52746-7CA1-4DD1-9652-F7B4FA79034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" t="4295" r="679" b="10365"/>
          <a:stretch/>
        </p:blipFill>
        <p:spPr>
          <a:xfrm>
            <a:off x="0" y="-37280"/>
            <a:ext cx="9144000" cy="138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4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9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44EDDE-A91D-4F4F-8AC8-19298CCDCDF4}" type="slidenum">
              <a:rPr lang="en-GB" smtClean="0"/>
              <a:pPr/>
              <a:t>1</a:t>
            </a:fld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3322347"/>
            <a:ext cx="9167508" cy="3583137"/>
            <a:chOff x="0" y="3322347"/>
            <a:chExt cx="9167508" cy="3583137"/>
          </a:xfrm>
        </p:grpSpPr>
        <p:sp>
          <p:nvSpPr>
            <p:cNvPr id="11" name="Rectangle 10"/>
            <p:cNvSpPr/>
            <p:nvPr/>
          </p:nvSpPr>
          <p:spPr>
            <a:xfrm>
              <a:off x="0" y="3322347"/>
              <a:ext cx="9167508" cy="3583137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20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dirty="0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 bwMode="auto">
            <a:xfrm>
              <a:off x="178292" y="5753091"/>
              <a:ext cx="5257800" cy="88410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 anchorCtr="1"/>
            <a:lstStyle>
              <a:lvl1pPr algn="ctr" eaLnBrk="1" hangingPunct="1">
                <a:defRPr sz="4000" b="1">
                  <a:solidFill>
                    <a:schemeClr val="bg1"/>
                  </a:solidFill>
                  <a:latin typeface="Myriad Pro" pitchFamily="34" charset="0"/>
                </a:defRPr>
              </a:lvl1pPr>
              <a:lvl2pPr algn="ctr">
                <a:defRPr sz="4400">
                  <a:latin typeface="Calibri" pitchFamily="34" charset="0"/>
                </a:defRPr>
              </a:lvl2pPr>
              <a:lvl3pPr algn="ctr">
                <a:defRPr sz="4400">
                  <a:latin typeface="Calibri" pitchFamily="34" charset="0"/>
                </a:defRPr>
              </a:lvl3pPr>
              <a:lvl4pPr algn="ctr">
                <a:defRPr sz="4400">
                  <a:latin typeface="Calibri" pitchFamily="34" charset="0"/>
                </a:defRPr>
              </a:lvl4pPr>
              <a:lvl5pPr algn="ctr">
                <a:defRPr sz="4400">
                  <a:latin typeface="Calibri" pitchFamily="34" charset="0"/>
                </a:defRPr>
              </a:lvl5pPr>
              <a:lvl6pPr marL="457200" algn="ctr" defTabSz="457200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6pPr>
              <a:lvl7pPr marL="914400" algn="ctr" defTabSz="457200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7pPr>
              <a:lvl8pPr marL="1371600" algn="ctr" defTabSz="457200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8pPr>
              <a:lvl9pPr marL="1828800" algn="ctr" defTabSz="457200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9pPr>
            </a:lstStyle>
            <a:p>
              <a:pPr algn="l"/>
              <a:r>
                <a:rPr lang="en-US" altLang="en-US" sz="2400" dirty="0">
                  <a:latin typeface="+mn-lt"/>
                </a:rPr>
                <a:t>Essential EAFm training</a:t>
              </a:r>
            </a:p>
            <a:p>
              <a:pPr algn="l"/>
              <a:r>
                <a:rPr lang="en-US" altLang="en-US" sz="2400" dirty="0" smtClean="0">
                  <a:latin typeface="+mn-lt"/>
                </a:rPr>
                <a:t>Date |Place </a:t>
              </a:r>
              <a:endParaRPr lang="en-US" altLang="en-US" sz="2400" dirty="0">
                <a:latin typeface="+mn-lt"/>
              </a:endParaRPr>
            </a:p>
          </p:txBody>
        </p:sp>
      </p:grpSp>
      <p:sp>
        <p:nvSpPr>
          <p:cNvPr id="410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78293" y="3625169"/>
            <a:ext cx="5257800" cy="170878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ctr" anchorCtr="0">
            <a:no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ea typeface="Myriad Pro" pitchFamily="34" charset="0"/>
                <a:cs typeface="Myriad Pro" pitchFamily="34" charset="0"/>
              </a:rPr>
              <a:t>Session 5</a:t>
            </a:r>
            <a:r>
              <a:rPr lang="en-US" altLang="en-US" sz="3200" dirty="0">
                <a:solidFill>
                  <a:schemeClr val="bg1"/>
                </a:solidFill>
                <a:latin typeface="Myriad Pro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latin typeface="Myriad Pro" pitchFamily="34" charset="0"/>
                <a:ea typeface="+mn-ea"/>
                <a:cs typeface="Arial" panose="020B0604020202020204" pitchFamily="34" charset="0"/>
              </a:rPr>
            </a:br>
            <a:r>
              <a:rPr lang="en-US" altLang="en-US" sz="3200" dirty="0" smtClean="0">
                <a:solidFill>
                  <a:schemeClr val="bg1"/>
                </a:solidFill>
                <a:ea typeface="Myriad Pro" pitchFamily="34" charset="0"/>
                <a:cs typeface="Myriad Pro" pitchFamily="34" charset="0"/>
              </a:rPr>
              <a:t>Moving </a:t>
            </a:r>
            <a:r>
              <a:rPr lang="en-US" altLang="en-US" sz="3200" dirty="0">
                <a:solidFill>
                  <a:schemeClr val="bg1"/>
                </a:solidFill>
                <a:ea typeface="Myriad Pro" pitchFamily="34" charset="0"/>
                <a:cs typeface="Myriad Pro" pitchFamily="34" charset="0"/>
              </a:rPr>
              <a:t>towards </a:t>
            </a:r>
            <a:r>
              <a:rPr lang="en-US" altLang="en-US" sz="3200" dirty="0" smtClean="0">
                <a:solidFill>
                  <a:srgbClr val="FFE23C"/>
                </a:solidFill>
                <a:ea typeface="Myriad Pro" pitchFamily="34" charset="0"/>
                <a:cs typeface="Myriad Pro" pitchFamily="34" charset="0"/>
              </a:rPr>
              <a:t>EAFm</a:t>
            </a:r>
            <a:endParaRPr lang="en-US" altLang="en-US" sz="3200" dirty="0">
              <a:solidFill>
                <a:schemeClr val="bg1"/>
              </a:solidFill>
              <a:latin typeface="Myriad Pro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Content Placeholder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" t="33136" r="397" b="13479"/>
          <a:stretch/>
        </p:blipFill>
        <p:spPr>
          <a:xfrm>
            <a:off x="-36418" y="-101394"/>
            <a:ext cx="9180418" cy="346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6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-253206" y="1616627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800" b="1" dirty="0">
              <a:solidFill>
                <a:srgbClr val="0000BA"/>
              </a:solidFill>
              <a:latin typeface="Myriad Pro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Session objectives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2843213"/>
            <a:ext cx="7886700" cy="3333749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 smtClean="0"/>
              <a:t>After this session you will be able to:</a:t>
            </a:r>
          </a:p>
          <a:p>
            <a:r>
              <a:rPr lang="en-US" dirty="0" smtClean="0"/>
              <a:t>Recognize how other countries are moving towards EAFm principles (case study</a:t>
            </a:r>
            <a:r>
              <a:rPr lang="en-US" dirty="0"/>
              <a:t> </a:t>
            </a:r>
            <a:r>
              <a:rPr lang="en-US" dirty="0" smtClean="0"/>
              <a:t>-  linking fisheries, environment and  socio-economic considerations)</a:t>
            </a:r>
          </a:p>
          <a:p>
            <a:r>
              <a:rPr lang="en-US" dirty="0" smtClean="0"/>
              <a:t>Determine your country progress towards EAFm</a:t>
            </a:r>
          </a:p>
          <a:p>
            <a:r>
              <a:rPr lang="en-US" dirty="0" smtClean="0"/>
              <a:t>Identify </a:t>
            </a:r>
            <a:r>
              <a:rPr lang="en-US" dirty="0"/>
              <a:t>your country challenges to </a:t>
            </a:r>
            <a:r>
              <a:rPr lang="en-US" dirty="0" smtClean="0"/>
              <a:t>achieving this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EDDE-A91D-4F4F-8AC8-19298CCDCDF4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19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2" y="1448888"/>
            <a:ext cx="7886700" cy="753473"/>
          </a:xfrm>
        </p:spPr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0" y="2414588"/>
            <a:ext cx="5971899" cy="40214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Use selected case study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064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62269"/>
            <a:ext cx="9144000" cy="5154405"/>
          </a:xfrm>
          <a:prstGeom prst="rect">
            <a:avLst/>
          </a:prstGeom>
          <a:solidFill>
            <a:srgbClr val="FFE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Discussion in groups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014663"/>
            <a:ext cx="7886700" cy="3162299"/>
          </a:xfrm>
        </p:spPr>
        <p:txBody>
          <a:bodyPr>
            <a:normAutofit/>
          </a:bodyPr>
          <a:lstStyle/>
          <a:p>
            <a:pPr marL="514350" lvl="0" indent="-51435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3600" dirty="0" smtClean="0"/>
              <a:t>What key lessons (good or bad) </a:t>
            </a:r>
            <a:r>
              <a:rPr lang="en-US" sz="3600" dirty="0"/>
              <a:t>for your country situation can you draw from the </a:t>
            </a:r>
            <a:r>
              <a:rPr lang="en-US" sz="3600" dirty="0" smtClean="0"/>
              <a:t>case study?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EDDE-A91D-4F4F-8AC8-19298CCDCDF4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4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62269"/>
            <a:ext cx="9144000" cy="5154405"/>
          </a:xfrm>
          <a:prstGeom prst="rect">
            <a:avLst/>
          </a:prstGeom>
          <a:solidFill>
            <a:srgbClr val="FFE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Activity 1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Each group receives a card that displays one EAFm principle (some groups may have to consider two principles).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groups, discuss and score where you think your COUNTRY is along the continuum 0-5 for that principle (see Workbook p.5).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Using the lines set out on the floor, one representative for each principle paces out their score while holding the card.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EDDE-A91D-4F4F-8AC8-19298CCDCDF4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23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62269"/>
            <a:ext cx="9144000" cy="5154405"/>
          </a:xfrm>
          <a:prstGeom prst="rect">
            <a:avLst/>
          </a:prstGeom>
          <a:solidFill>
            <a:srgbClr val="FFE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Activity 2: in groups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the </a:t>
            </a:r>
            <a:r>
              <a:rPr lang="en-US" b="1" dirty="0" smtClean="0"/>
              <a:t>challenges </a:t>
            </a:r>
            <a:r>
              <a:rPr lang="en-US" dirty="0" smtClean="0"/>
              <a:t>your country might face in moving towards EAFm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each challenge on a card. (</a:t>
            </a:r>
            <a:r>
              <a:rPr lang="en-US" b="1" dirty="0" smtClean="0"/>
              <a:t>ONE</a:t>
            </a:r>
            <a:r>
              <a:rPr lang="en-US" dirty="0" smtClean="0"/>
              <a:t> challenge per card)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Now identify </a:t>
            </a:r>
            <a:r>
              <a:rPr lang="en-US" b="1" dirty="0" smtClean="0"/>
              <a:t>opportunities</a:t>
            </a:r>
            <a:r>
              <a:rPr lang="en-US" dirty="0" smtClean="0"/>
              <a:t>  your country  may have in moving towards EAFm (and in meeting the above challenges).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each opportunity on a separate card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EDDE-A91D-4F4F-8AC8-19298CCDCDF4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2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3680</TotalTime>
  <Words>687</Words>
  <Application>Microsoft Office PowerPoint</Application>
  <PresentationFormat>On-screen Show (4:3)</PresentationFormat>
  <Paragraphs>48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Cambria</vt:lpstr>
      <vt:lpstr>Myriad Pro</vt:lpstr>
      <vt:lpstr>Wingdings</vt:lpstr>
      <vt:lpstr>Office Theme</vt:lpstr>
      <vt:lpstr>Session 5 Moving towards EAFm</vt:lpstr>
      <vt:lpstr>Session objectives</vt:lpstr>
      <vt:lpstr>Case Study</vt:lpstr>
      <vt:lpstr>Discussion in groups</vt:lpstr>
      <vt:lpstr>Activity 1</vt:lpstr>
      <vt:lpstr>Activity 2: in groups</vt:lpstr>
    </vt:vector>
  </TitlesOfParts>
  <Company>FAO of the 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FungeSmith, Simon (FIAF)</dc:creator>
  <cp:lastModifiedBy>Administrator 1</cp:lastModifiedBy>
  <cp:revision>122</cp:revision>
  <dcterms:created xsi:type="dcterms:W3CDTF">2018-07-03T11:34:35Z</dcterms:created>
  <dcterms:modified xsi:type="dcterms:W3CDTF">2020-01-05T17:27:26Z</dcterms:modified>
</cp:coreProperties>
</file>